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369" r:id="rId5"/>
    <p:sldId id="368" r:id="rId6"/>
    <p:sldId id="258" r:id="rId7"/>
    <p:sldId id="366" r:id="rId8"/>
    <p:sldId id="367" r:id="rId9"/>
    <p:sldId id="364" r:id="rId10"/>
    <p:sldId id="365" r:id="rId11"/>
    <p:sldId id="374" r:id="rId12"/>
    <p:sldId id="375" r:id="rId13"/>
    <p:sldId id="370" r:id="rId14"/>
    <p:sldId id="376" r:id="rId15"/>
    <p:sldId id="371" r:id="rId16"/>
    <p:sldId id="372" r:id="rId17"/>
    <p:sldId id="373" r:id="rId18"/>
    <p:sldId id="358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F6E96C-4741-440F-A37A-B6CA5153B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E3D5516-0D7C-4A69-940B-F77A68DA3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E033AC0-D87F-408B-8DA8-96B6021C0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AAF5-1A27-4D32-8517-FD34B0015BD1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C9563A3-2274-4A69-98DD-3C613816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1162A3-8553-46BE-BE6C-B30FED258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81AF-7E2D-4360-98E0-B576A2A3E2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52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AF3841-FF9F-4897-83A6-9B66249E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E6812A6-C70F-4342-8A1F-3550225F7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70EA1B9-0942-4630-870A-51905107E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AAF5-1A27-4D32-8517-FD34B0015BD1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082050-3EE8-4C1D-A41F-197FA73C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7473F28-28CE-48A4-9600-6D32BE22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81AF-7E2D-4360-98E0-B576A2A3E2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668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6DF6EE8-C840-443F-B719-F77A07E0A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038FB30-7351-497E-BEE2-4124A9D06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7D80C72-F3AF-4DC5-AC4B-236DFE25E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AAF5-1A27-4D32-8517-FD34B0015BD1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BC04850-3E7D-4BB0-A3B8-FF2DBD5C4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10B8A0C-44FD-45A6-83E9-2761DEFE2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81AF-7E2D-4360-98E0-B576A2A3E2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1466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BA7ECD-0CFA-4612-8CC2-C1791392C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BC021BD-4A1D-4CA3-827C-84A516B51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FCEC102-A8ED-44D0-9E66-6B23E2CE7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BB576E7-8F7E-4F55-9470-F9328AAC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3CAF561-68FB-4FCE-AD3C-586CCFB74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0528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F7CC44-B19D-49DA-AE29-72D6A470D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433A39-DFC4-4820-85ED-D5CF0FA59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03BADC0-E642-44C1-8FCC-9D4347BF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847A9C8-A06B-4857-8B41-D7B3A3E4D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9652195-D90B-4F7E-BBB5-C016DD6E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1286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ED6E34-3E67-42FB-9E21-959F6FF20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8D2AFA3-330C-421C-AF02-9BA3B3154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40D528-721F-49A5-88FA-430A9114C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15831B4-E30B-4A4D-8083-2CA86ADD7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97F45F4-60F9-4DEE-BE6F-AE0B8D03A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8809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62678B-9307-45CC-9476-0F8042728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6AD6E1-1F50-484A-92EA-21474B936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86B1A50-767A-4BC8-A1F4-57E0E1535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8F4B064-C56A-45CB-91E2-4FB71F20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8.10.2021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FC4A0DC-80A6-4D5B-BFE8-102383C8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0265AE-FFB0-487F-8800-D31C0F9D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0024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962F38-52E4-41E6-A3E8-71859678E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40AC181-9B70-4017-8D17-04B82334C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5DF977C-EB95-4396-9706-1B9555D2B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B861BBA-993D-49A9-A644-2EE249C0C0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8275D6C-F6DE-44EC-8B66-420763906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8424231-4379-4F4F-ADF4-DB5C073D3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8.10.2021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7C65F1A-AD68-4A57-A775-EC1A2FF5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FDC8099-A670-4B82-A8E9-A7937693B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2897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CC848A-664F-45A0-9584-55696EFBD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3205B61-FFCD-4758-B677-13D6A42EE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8.10.2021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DCAA59D-ACD6-4737-B3C7-C5D946371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ED2EB75-AC38-4566-9A1B-7DAB2E02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487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3DBAD2D-15D9-4662-9BDA-91D8F729B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8.10.2021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9D4199D-C148-44C6-977D-5C56C4D3B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4BDF55F-2897-4F44-991A-E32335AC3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5476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FF4EB4-72F6-4337-A549-1BD43AD42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A171EB-F678-45EF-B2F4-8D7660FCA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8E58F0B-509B-48E9-B67F-655AA1E19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A2E2A03-4539-404D-A248-9924D80C9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8.10.2021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688B04D-F697-4B9F-BAD4-0FDDCC3CB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57F9351-E5C9-45F1-9EF3-3099FBFA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51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CB3830-118D-4C61-9F91-C9ADE2A8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9C09C4-0E41-4EF0-9004-8B24F5AD5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98CEE85-0D74-4340-9D00-EECD84DB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AAF5-1A27-4D32-8517-FD34B0015BD1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68ED1B-9069-4242-924A-BDD9706A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5B9337C-91A1-4022-BA18-6EA8C3E3B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81AF-7E2D-4360-98E0-B576A2A3E2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8785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73F841-0704-4C0F-80C5-90489A26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3B2BC10-E43B-4873-80A1-60D2C4F25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E63E94F-A3A5-4BAC-B897-846ED2222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73B0150-C084-4E91-B795-ADE707BF9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8.10.2021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C1DEAFD-01A4-43D6-BCC7-E251821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148D9E3-CE50-42AB-8F0C-E0320148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6028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248B41-F4DB-4A46-94A4-E4E3C58E4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BC7E1EB-A91E-40B1-8D5C-2B05F20AF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91E4DD7-A18D-4684-855E-AE799776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E4BC0BB-0C24-4B27-BEAD-D95B76E19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E97569C-AAB8-4280-B6A9-803766800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114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1EF9608-777F-4B62-84AB-889A64EF87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518B3D6-599C-4F47-9F92-1DD59CBD8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EC71B3F-DE51-4150-AADE-DFE70F80D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B5A4240-0841-4737-9E8B-9BB24E84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DBF1E04-AF38-47E7-8524-F389CCE4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0594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31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8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78AD47-1A5F-424C-B841-4F47D027B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75EEB20-B32A-44E2-8CC8-4825D7686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AF42F61-670A-4F57-8CBE-7D90C23DE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AAF5-1A27-4D32-8517-FD34B0015BD1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4294BE4-2395-4B43-B278-054F4BA9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67E0F94-0983-4978-BD8C-41D1CE76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81AF-7E2D-4360-98E0-B576A2A3E2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98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73143-379E-457D-803E-D89111DA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1E332A-B24C-4E41-9BB5-C72E769E6D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2EAAA05-54E8-4EB7-B7CF-A9F5D3E47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6A94452-3DE2-47BF-8A62-373437301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AAF5-1A27-4D32-8517-FD34B0015BD1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3792D70-5373-4C65-B94B-F07863FC5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C18DABD-5CF3-4BB4-B98E-DE49F21BF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81AF-7E2D-4360-98E0-B576A2A3E2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556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3F708B-DFA6-49C2-A9A1-722CEAA21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7708DA2-CFB3-42A2-90B8-A48E9960F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456EC3D-8103-4DDE-8196-96DB9E22F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042F069-EA13-48D7-A98A-314096DA54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18AA7D8-62A6-4167-9858-11160CF912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81962EF-26E7-4B55-8280-8CB084980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AAF5-1A27-4D32-8517-FD34B0015BD1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3132B9A-336F-4849-9750-73E8DAB0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9D980E4-C2DB-4D48-B036-8AC330EB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81AF-7E2D-4360-98E0-B576A2A3E2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694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A80011-FF3A-4D32-868E-4EC643827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416A7E0-A079-4234-A09B-52E0D1FF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AAF5-1A27-4D32-8517-FD34B0015BD1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3D14C48-A4FB-4560-B727-CBF666D8D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60A74E9-4B8C-4234-A358-C83992154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81AF-7E2D-4360-98E0-B576A2A3E2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512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41CC3C0-51DC-4792-9B89-53CA00A26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AAF5-1A27-4D32-8517-FD34B0015BD1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0E578AD-9EC4-4F96-AA79-53E9FF8E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9055B25-92A1-40BB-A46F-E07E2D2E6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81AF-7E2D-4360-98E0-B576A2A3E2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241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4B7340-4903-4BC6-9027-02A51C77B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484C5B-3325-410D-9F02-7434F885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B033582-91BA-4D17-BF69-C1AC99C2C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F8F0040-3E77-4D57-9BEE-EA0AB9D4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AAF5-1A27-4D32-8517-FD34B0015BD1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D8C0779-9905-4C39-BE0E-BE626C428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A6710CD-D50D-45CA-9AF0-4BA91C8B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81AF-7E2D-4360-98E0-B576A2A3E2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106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193BD5-EC06-431F-88BA-00F94D96F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0270D89-EDF1-4F54-846E-9F3161706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EF10A6F-528D-4B30-9A4A-3D02A5C1A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1A045FB-258B-4A1C-ADF2-79626C5A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AAF5-1A27-4D32-8517-FD34B0015BD1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9654913-2699-4165-AA54-900308F7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CF8EB20-48BD-4BEF-9263-26D11711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81AF-7E2D-4360-98E0-B576A2A3E2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053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37EDCE3-DA50-4059-A3BC-54C82907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5F3F105-5210-4BAA-BA64-226BAC4B2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F6A91B-3571-45A6-888D-DA3D2D690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AAAF5-1A27-4D32-8517-FD34B0015BD1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E25FEC9-0771-480D-B004-09A698FCB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C2D3AC9-1F11-4DBE-A757-7ADD3BEDE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81AF-7E2D-4360-98E0-B576A2A3E2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443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2A30BFA-1675-4087-A293-AC4678105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7C015FF-FD2B-4335-A6DB-A2D1EF7C8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4FDD364-4B44-44D6-84CC-8BFE2CBA4B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AAAF5-1A27-4D32-8517-FD34B0015BD1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B84FF17-46AB-4029-B09E-53E95818B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970D25A-13E6-4CEF-BD66-3102E3D84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81AF-7E2D-4360-98E0-B576A2A3E2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125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DB1497-D2CD-4B96-A89B-8991B7823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42533"/>
            <a:ext cx="9144000" cy="2658534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SAĞLIK OKURYAZARLIĞI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ve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TEMEL SAĞLIK BECERİLERİ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E338C4D-5807-40EA-BEAD-E4100EBE4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537200"/>
            <a:ext cx="10176933" cy="995679"/>
          </a:xfrm>
        </p:spPr>
        <p:txBody>
          <a:bodyPr>
            <a:normAutofit/>
          </a:bodyPr>
          <a:lstStyle/>
          <a:p>
            <a:pPr algn="r"/>
            <a:r>
              <a:rPr lang="tr-TR" sz="1400" dirty="0"/>
              <a:t>Bulaşıcı Olmayan Hastalıklar Birim Sorumlusu</a:t>
            </a:r>
            <a:br>
              <a:rPr lang="tr-TR" sz="1400" dirty="0"/>
            </a:br>
            <a:br>
              <a:rPr lang="tr-TR" sz="1400" dirty="0"/>
            </a:br>
            <a:r>
              <a:rPr lang="tr-TR" sz="1400" dirty="0"/>
              <a:t>Uzm. Dr. </a:t>
            </a:r>
            <a:r>
              <a:rPr lang="tr-TR" sz="1400" dirty="0" err="1"/>
              <a:t>Edanur</a:t>
            </a:r>
            <a:r>
              <a:rPr lang="tr-TR" sz="1400" dirty="0"/>
              <a:t> KÖYCEĞİZ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D1D831C-9BEC-4126-BC57-127DE2E6D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40195"/>
            <a:ext cx="5535648" cy="178018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F2726AE-D723-4C77-9A14-76B878614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040" y="581837"/>
            <a:ext cx="2001520" cy="199072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F15A073-81FF-4D2D-8EDE-3F3582A3D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" y="4531360"/>
            <a:ext cx="4762500" cy="232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93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7ED22ADB-94B6-44D7-9667-D772B2B3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6000" b="1" dirty="0">
                <a:solidFill>
                  <a:srgbClr val="FF0000"/>
                </a:solidFill>
              </a:rPr>
              <a:t>UNUTMAYIN!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32A27828-9AE6-4891-86D1-2A5DFC1F4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5361"/>
            <a:ext cx="10515600" cy="39316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Acil Sağlık Hizmet</a:t>
            </a:r>
          </a:p>
          <a:p>
            <a:pPr marL="0" indent="0">
              <a:buNone/>
            </a:pP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İhtiyacı olan </a:t>
            </a:r>
            <a:r>
              <a:rPr lang="tr-T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SİZ </a:t>
            </a:r>
          </a:p>
          <a:p>
            <a:pPr marL="0" indent="0">
              <a:buNone/>
            </a:pP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veya</a:t>
            </a:r>
          </a:p>
          <a:p>
            <a:pPr marL="0" indent="0">
              <a:buNone/>
            </a:pPr>
            <a:r>
              <a:rPr lang="tr-T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SİZİN bir yakınınız 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olabilir.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3D4134C-2E6F-45F6-B5E9-57327F641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928" y="2104812"/>
            <a:ext cx="5593278" cy="393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89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913663-5012-4398-B92F-EEBEDB14A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C7CD2D-2EE5-433B-B26C-C6D8703F3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298136A-7BAE-4A13-9857-E3C1A002B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168" y="609600"/>
            <a:ext cx="5273040" cy="34544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C439FB8-E578-4E6A-AB48-39E0BD2C4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1364774"/>
            <a:ext cx="5273040" cy="52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51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8F0E5C82-37C7-4556-B051-4D160B0A1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5559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Soru: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dirty="0"/>
              <a:t>Hasta olduğumuzda</a:t>
            </a:r>
            <a:br>
              <a:rPr lang="tr-TR" dirty="0"/>
            </a:br>
            <a:r>
              <a:rPr lang="tr-TR" dirty="0"/>
              <a:t>ne yapmalıyız?</a:t>
            </a:r>
            <a:br>
              <a:rPr lang="tr-TR" dirty="0"/>
            </a:br>
            <a:endParaRPr lang="tr-TR" dirty="0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016EA833-D2BB-42EB-857F-85F056394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8560" y="1168400"/>
            <a:ext cx="3393440" cy="382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Cevap: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Hasta</a:t>
            </a:r>
          </a:p>
          <a:p>
            <a:pPr marL="0" indent="0">
              <a:buNone/>
            </a:pPr>
            <a:r>
              <a:rPr lang="tr-TR" dirty="0"/>
              <a:t>   olduğumuzda</a:t>
            </a:r>
          </a:p>
          <a:p>
            <a:pPr marL="0" indent="0">
              <a:buNone/>
            </a:pPr>
            <a:r>
              <a:rPr lang="tr-TR" dirty="0"/>
              <a:t>      doktorumuza</a:t>
            </a:r>
          </a:p>
          <a:p>
            <a:pPr marL="0" indent="0">
              <a:buNone/>
            </a:pPr>
            <a:r>
              <a:rPr lang="tr-TR" dirty="0"/>
              <a:t>          başvurmalıyız.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4647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3D23D8-EBAC-4D31-AD45-63AB7903C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49040"/>
            <a:ext cx="10515600" cy="2427922"/>
          </a:xfrm>
        </p:spPr>
        <p:txBody>
          <a:bodyPr/>
          <a:lstStyle/>
          <a:p>
            <a:r>
              <a:rPr lang="tr-TR" dirty="0"/>
              <a:t>1. Basamak</a:t>
            </a:r>
          </a:p>
          <a:p>
            <a:r>
              <a:rPr lang="tr-TR" dirty="0"/>
              <a:t>2. Basamak</a:t>
            </a:r>
          </a:p>
          <a:p>
            <a:r>
              <a:rPr lang="tr-TR" dirty="0"/>
              <a:t>3. Basamak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943A801-766A-4423-BF5F-F92C48E5C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159" y="1825625"/>
            <a:ext cx="5080001" cy="399442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F052C52-BA8D-4681-89FC-BBEFA67DB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842" y="681038"/>
            <a:ext cx="3810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20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44C0A9-B159-445E-AF8C-70E41078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3920"/>
            <a:ext cx="10515600" cy="144272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Soru: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dirty="0">
                <a:solidFill>
                  <a:srgbClr val="FF0000"/>
                </a:solidFill>
              </a:rPr>
              <a:t>Sağlığımızı korumak için yapmamız gerekenler nelerdir?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0A4288-2D82-467E-80F3-95E593A2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5568"/>
            <a:ext cx="10515600" cy="3561394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chemeClr val="bg1"/>
                </a:solidFill>
              </a:rPr>
              <a:t>Cevap:</a:t>
            </a:r>
          </a:p>
          <a:p>
            <a:r>
              <a:rPr lang="tr-TR" dirty="0">
                <a:solidFill>
                  <a:schemeClr val="bg1"/>
                </a:solidFill>
              </a:rPr>
              <a:t>Sağlığımızla yalnızca hasta olduğumuzda değil, her zaman ilgilenmeliyiz.</a:t>
            </a:r>
          </a:p>
          <a:p>
            <a:r>
              <a:rPr lang="tr-TR" dirty="0">
                <a:solidFill>
                  <a:schemeClr val="bg1"/>
                </a:solidFill>
              </a:rPr>
              <a:t>Hasta olunca tedavi almaktansa, hasta olmadan önlem alarak hasta olmaktan korunabiliriz.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6D91D97-C942-43C4-8333-3CCEF44EF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357" y="4439920"/>
            <a:ext cx="5953125" cy="226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55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6000" t="-8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4FAA66-63DB-4589-8917-90A0ED6EC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640" y="121921"/>
            <a:ext cx="6487160" cy="1463039"/>
          </a:xfrm>
        </p:spPr>
        <p:txBody>
          <a:bodyPr/>
          <a:lstStyle/>
          <a:p>
            <a:r>
              <a:rPr lang="tr-TR" sz="3600" b="1" dirty="0">
                <a:solidFill>
                  <a:srgbClr val="FF0000"/>
                </a:solidFill>
              </a:rPr>
              <a:t>Sağlığımızı korumak için</a:t>
            </a:r>
            <a:r>
              <a:rPr lang="tr-TR" b="1" dirty="0">
                <a:solidFill>
                  <a:srgbClr val="FF0000"/>
                </a:solidFill>
              </a:rPr>
              <a:t>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AB36993-E66B-4546-832B-5F4426578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2926079"/>
            <a:ext cx="11109960" cy="3250883"/>
          </a:xfrm>
        </p:spPr>
        <p:txBody>
          <a:bodyPr/>
          <a:lstStyle/>
          <a:p>
            <a:r>
              <a:rPr lang="tr-TR" dirty="0"/>
              <a:t>Dengeli ve yeterli beslenelim.</a:t>
            </a:r>
          </a:p>
          <a:p>
            <a:r>
              <a:rPr lang="tr-TR" dirty="0"/>
              <a:t>Uyku düzenimiz olsun.</a:t>
            </a:r>
          </a:p>
          <a:p>
            <a:r>
              <a:rPr lang="tr-TR" dirty="0"/>
              <a:t>Aşılarımızı zamanında yaptıralım.</a:t>
            </a:r>
          </a:p>
          <a:p>
            <a:r>
              <a:rPr lang="tr-TR" dirty="0"/>
              <a:t>Fiziksel olarak hareketli olmaya özen gösterelim.</a:t>
            </a:r>
          </a:p>
          <a:p>
            <a:r>
              <a:rPr lang="tr-TR" dirty="0"/>
              <a:t>Doktorumuzun tavsiyelerine uyalım.</a:t>
            </a:r>
          </a:p>
        </p:txBody>
      </p:sp>
    </p:spTree>
    <p:extLst>
      <p:ext uri="{BB962C8B-B14F-4D97-AF65-F5344CB8AC3E}">
        <p14:creationId xmlns:p14="http://schemas.microsoft.com/office/powerpoint/2010/main" val="3123107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9607FF-3833-46F0-BF28-D9C36FCFB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640"/>
            <a:ext cx="10515600" cy="23876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Soru: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dirty="0">
                <a:solidFill>
                  <a:srgbClr val="FF0000"/>
                </a:solidFill>
              </a:rPr>
              <a:t>İhtiyacımız olan sağlık bilgilerine nerelerden ulaşabiliriz?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01012C-A215-4815-90D8-056DA984A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3039"/>
            <a:ext cx="10515600" cy="3443923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Cevap: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Sağlığımız bizim için çok önemlidir.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Bu yüzden sağlık bilgisini de güvenilir kaynaklardan edinmeliyiz.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Çevreden duyduklarımıza veya sosyal medyada kaynağı belli olmadan paylaşılan bilgilere hemen inanmayalım. Aklımıza takılan soruları doktorumuza sorarak doğru bilgiyi öğrenelim.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847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Başlık"/>
          <p:cNvSpPr>
            <a:spLocks noGrp="1"/>
          </p:cNvSpPr>
          <p:nvPr>
            <p:ph type="title"/>
          </p:nvPr>
        </p:nvSpPr>
        <p:spPr>
          <a:xfrm>
            <a:off x="5577840" y="1706880"/>
            <a:ext cx="5775960" cy="3810000"/>
          </a:xfrm>
        </p:spPr>
        <p:txBody>
          <a:bodyPr/>
          <a:lstStyle/>
          <a:p>
            <a:pPr marL="0" indent="0">
              <a:buNone/>
            </a:pPr>
            <a:r>
              <a:rPr lang="tr-TR" altLang="tr-TR" sz="4000" dirty="0">
                <a:solidFill>
                  <a:schemeClr val="tx1"/>
                </a:solidFill>
                <a:latin typeface="Comic Sans MS" pitchFamily="66" charset="0"/>
              </a:rPr>
              <a:t>TEŞEKKÜR EDERİM </a:t>
            </a:r>
            <a:r>
              <a:rPr lang="tr-TR" altLang="tr-TR" sz="4000" dirty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tr-TR" altLang="tr-TR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54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051F30-BB04-4DD1-B2B5-B9743F7F1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Sağlık okuryazarlığı nedir?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4EE3B6D-C479-41D1-A7EC-4C7358809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Sağlık okuryazarlığı (SOY), sağlıkla ilgili bir bilginin anlaşılması, doğru yorumlaması ve buna uygun davranış gösterilmesidir.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347316B-3158-42BB-8AD3-464A2B8EF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080" y="3063875"/>
            <a:ext cx="48768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0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83F43F-F26C-4C2D-8D34-A68214780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AKLIMIZDAKİ SORULAR???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2924D7-C834-46A8-BCE1-C49B178E2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45320" cy="4351338"/>
          </a:xfrm>
        </p:spPr>
        <p:txBody>
          <a:bodyPr/>
          <a:lstStyle/>
          <a:p>
            <a:r>
              <a:rPr lang="tr-TR" dirty="0"/>
              <a:t>Acil durumlarda ne yapmalıyız?</a:t>
            </a:r>
          </a:p>
          <a:p>
            <a:r>
              <a:rPr lang="tr-TR" dirty="0"/>
              <a:t>Hasta olduğumuzda ne yapmalıyız?</a:t>
            </a:r>
          </a:p>
          <a:p>
            <a:r>
              <a:rPr lang="tr-TR" dirty="0"/>
              <a:t>Sağlığımızı korumak için yapmamız gerekenler nelerdir?</a:t>
            </a:r>
          </a:p>
          <a:p>
            <a:r>
              <a:rPr lang="tr-TR" dirty="0"/>
              <a:t>İhtiyacımız olan sağlık bilgilerine nerelerden ulaşabiliriz?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D0698C4-B15D-4B41-8413-44B096A29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080" y="4561840"/>
            <a:ext cx="5709920" cy="229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34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738950-48D8-4D4E-B83C-91DBD72CB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0483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Soru: </a:t>
            </a:r>
            <a:r>
              <a:rPr lang="tr-TR" dirty="0">
                <a:solidFill>
                  <a:srgbClr val="FF0000"/>
                </a:solidFill>
              </a:rPr>
              <a:t>Acil durumlarda ne yapmalıyız?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820494-5201-490F-BB5A-8451F5FAF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chemeClr val="bg1"/>
                </a:solidFill>
              </a:rPr>
              <a:t>Cevap: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bg1"/>
                </a:solidFill>
              </a:rPr>
              <a:t>Acil durumlarda, yakınımızdaki kişilerden destek alabiliriz. Ayrıca hızla profesyonel desteğe ulaşabilmemiz için de Türkiye'nin her yerinden tek numara ile ulaşabileceğimiz acil durum telefonları tanımlanmıştır. </a:t>
            </a:r>
          </a:p>
        </p:txBody>
      </p:sp>
    </p:spTree>
    <p:extLst>
      <p:ext uri="{BB962C8B-B14F-4D97-AF65-F5344CB8AC3E}">
        <p14:creationId xmlns:p14="http://schemas.microsoft.com/office/powerpoint/2010/main" val="358905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6C72DB14-33B5-4F75-B3B3-DDBB9727B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ACİL DURUM TELEFON NUMARALARI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4C4F83-8173-443F-9B3E-372A3610D6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Acil Yardım Hattı (Ambulans): 112</a:t>
            </a:r>
          </a:p>
          <a:p>
            <a:r>
              <a:rPr lang="tr-TR" dirty="0"/>
              <a:t>Polis imdat: 155</a:t>
            </a:r>
          </a:p>
          <a:p>
            <a:r>
              <a:rPr lang="tr-TR" dirty="0"/>
              <a:t>İtfaiye (Yangın) : 110</a:t>
            </a:r>
          </a:p>
          <a:p>
            <a:r>
              <a:rPr lang="tr-TR" dirty="0"/>
              <a:t>Jandarma İmdat: 156</a:t>
            </a:r>
          </a:p>
          <a:p>
            <a:r>
              <a:rPr lang="tr-TR" dirty="0"/>
              <a:t>Doğalgaz Arıza ve Acil Durum: 187</a:t>
            </a:r>
          </a:p>
          <a:p>
            <a:r>
              <a:rPr lang="tr-TR" dirty="0"/>
              <a:t>Ulusal Zehir Danışma Merkezi: 114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9DBEA80B-DAA6-4C80-AC5D-728BAFC61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25160" cy="4351338"/>
          </a:xfrm>
        </p:spPr>
        <p:txBody>
          <a:bodyPr>
            <a:normAutofit/>
          </a:bodyPr>
          <a:lstStyle/>
          <a:p>
            <a:r>
              <a:rPr lang="tr-TR" dirty="0"/>
              <a:t>Orman Yangınları İhbar: 177</a:t>
            </a:r>
          </a:p>
          <a:p>
            <a:r>
              <a:rPr lang="tr-TR" dirty="0"/>
              <a:t>Aile İçi Şiddet Yardım : 183</a:t>
            </a:r>
          </a:p>
          <a:p>
            <a:r>
              <a:rPr lang="tr-TR" dirty="0"/>
              <a:t>Sosyal Yardım Hattı: 144</a:t>
            </a:r>
          </a:p>
          <a:p>
            <a:r>
              <a:rPr lang="tr-TR" dirty="0" err="1"/>
              <a:t>Coronavirüs</a:t>
            </a:r>
            <a:r>
              <a:rPr lang="tr-TR" dirty="0"/>
              <a:t> Danışma Hattı (COVID 19): 184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CE61572-A388-480B-9E77-4BB62D97F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275" y="4104005"/>
            <a:ext cx="3133725" cy="238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639617" y="404664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 ACİL SAĞLIK HİZMETLERİ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703511" y="2132856"/>
            <a:ext cx="6512511" cy="2520280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tr-TR" dirty="0">
                <a:latin typeface="Arial Rounded MT Bold" panose="020F0704030504030204" pitchFamily="34" charset="0"/>
              </a:rPr>
              <a:t>112 Acil Sağlık Hizmetleri, acil bir hastalık ve yaralanma halinde telefonumuzdan </a:t>
            </a:r>
            <a:r>
              <a:rPr lang="tr-TR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112</a:t>
            </a:r>
            <a:r>
              <a:rPr lang="tr-TR" dirty="0">
                <a:latin typeface="Arial Rounded MT Bold" panose="020F0704030504030204" pitchFamily="34" charset="0"/>
              </a:rPr>
              <a:t> rakamlarını tuşlayarak ulaşabileceğimiz </a:t>
            </a:r>
            <a:r>
              <a:rPr lang="tr-TR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ücretsiz</a:t>
            </a:r>
            <a:r>
              <a:rPr lang="tr-TR" dirty="0">
                <a:latin typeface="Arial Rounded MT Bold" panose="020F0704030504030204" pitchFamily="34" charset="0"/>
              </a:rPr>
              <a:t> bir hizmettir.</a:t>
            </a:r>
          </a:p>
          <a:p>
            <a:pPr marL="45720" indent="0" algn="ctr">
              <a:buNone/>
            </a:pPr>
            <a:r>
              <a:rPr lang="tr-TR" dirty="0">
                <a:latin typeface="Arial Rounded MT Bold" panose="020F0704030504030204" pitchFamily="34" charset="0"/>
              </a:rPr>
              <a:t>Acil bir hasta veya yaralı biri varsa ve hayatı tehlikede ise mutlaka </a:t>
            </a:r>
            <a:r>
              <a:rPr lang="tr-TR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112</a:t>
            </a:r>
            <a:r>
              <a:rPr lang="tr-TR" dirty="0">
                <a:latin typeface="Arial Rounded MT Bold" panose="020F0704030504030204" pitchFamily="34" charset="0"/>
              </a:rPr>
              <a:t>’ ye telefon etmeliyiz.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10" y="4884039"/>
            <a:ext cx="1699326" cy="157002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929">
            <a:off x="1876274" y="4506167"/>
            <a:ext cx="864096" cy="122356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0189">
            <a:off x="2920869" y="5231049"/>
            <a:ext cx="864096" cy="122356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4488">
            <a:off x="4155949" y="4675678"/>
            <a:ext cx="792088" cy="116483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C75DF94-91ED-4B08-AD4F-6E1FA2FA4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5603" y="2001929"/>
            <a:ext cx="3926397" cy="27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2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83633" y="620688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 acil servisi aramayı gerektirecek bazı durumlar;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991544" y="3058160"/>
            <a:ext cx="3994776" cy="3197488"/>
          </a:xfrm>
        </p:spPr>
        <p:txBody>
          <a:bodyPr>
            <a:normAutofit/>
          </a:bodyPr>
          <a:lstStyle/>
          <a:p>
            <a:r>
              <a:rPr lang="tr-TR" sz="1800" dirty="0">
                <a:latin typeface="Arial Rounded MT Bold" panose="020F0704030504030204" pitchFamily="34" charset="0"/>
              </a:rPr>
              <a:t>Göğüs ağrısı</a:t>
            </a:r>
          </a:p>
          <a:p>
            <a:r>
              <a:rPr lang="tr-TR" sz="1800" dirty="0">
                <a:latin typeface="Arial Rounded MT Bold" panose="020F0704030504030204" pitchFamily="34" charset="0"/>
              </a:rPr>
              <a:t>Nefes alma güçlüğü</a:t>
            </a:r>
          </a:p>
          <a:p>
            <a:r>
              <a:rPr lang="tr-TR" sz="1800" dirty="0">
                <a:latin typeface="Arial Rounded MT Bold" panose="020F0704030504030204" pitchFamily="34" charset="0"/>
              </a:rPr>
              <a:t>Bilinç kaybı</a:t>
            </a:r>
          </a:p>
          <a:p>
            <a:r>
              <a:rPr lang="tr-TR" sz="1800" dirty="0">
                <a:latin typeface="Arial Rounded MT Bold" panose="020F0704030504030204" pitchFamily="34" charset="0"/>
              </a:rPr>
              <a:t>Ciddi kan kaybı</a:t>
            </a:r>
          </a:p>
          <a:p>
            <a:r>
              <a:rPr lang="tr-TR" sz="1800" dirty="0">
                <a:latin typeface="Arial Rounded MT Bold" panose="020F0704030504030204" pitchFamily="34" charset="0"/>
              </a:rPr>
              <a:t>Ciddi yanıklar</a:t>
            </a:r>
          </a:p>
          <a:p>
            <a:r>
              <a:rPr lang="tr-TR" sz="1800" dirty="0">
                <a:latin typeface="Arial Rounded MT Bold" panose="020F0704030504030204" pitchFamily="34" charset="0"/>
              </a:rPr>
              <a:t>Nefes borusu tıkanıklığı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4"/>
          </p:nvPr>
        </p:nvSpPr>
        <p:spPr>
          <a:xfrm>
            <a:off x="7010400" y="3058160"/>
            <a:ext cx="4165600" cy="3053472"/>
          </a:xfrm>
        </p:spPr>
        <p:txBody>
          <a:bodyPr>
            <a:normAutofit/>
          </a:bodyPr>
          <a:lstStyle/>
          <a:p>
            <a:pPr lvl="0">
              <a:buClr>
                <a:srgbClr val="F14124">
                  <a:lumMod val="75000"/>
                </a:srgbClr>
              </a:buClr>
            </a:pPr>
            <a:r>
              <a:rPr lang="tr-TR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</a:rPr>
              <a:t>Suda boğulma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tr-TR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</a:rPr>
              <a:t>Trafik kazası yaralanmaları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tr-TR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</a:rPr>
              <a:t>Yüksekten düşme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tr-TR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</a:rPr>
              <a:t>Ateşli silah yaralanması</a:t>
            </a:r>
          </a:p>
          <a:p>
            <a:pPr marL="4572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8836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11625" y="260648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tr-TR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112 ARARKEN NELERE DİKKAT ETMELİYİZ?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991544" y="1844824"/>
            <a:ext cx="6624736" cy="4392488"/>
          </a:xfrm>
        </p:spPr>
        <p:txBody>
          <a:bodyPr>
            <a:normAutofit/>
          </a:bodyPr>
          <a:lstStyle/>
          <a:p>
            <a:r>
              <a:rPr lang="tr-TR" sz="1900" dirty="0">
                <a:latin typeface="Arial Rounded MT Bold" panose="020F0704030504030204" pitchFamily="34" charset="0"/>
              </a:rPr>
              <a:t>Öncelikle sakin olmalı veya yalnız değilsek aramızda sakin olan bir kişiyi seçip onun aramasını sağlamalıyız.</a:t>
            </a:r>
          </a:p>
          <a:p>
            <a:r>
              <a:rPr lang="tr-TR" sz="1900" dirty="0">
                <a:latin typeface="Arial Rounded MT Bold" panose="020F0704030504030204" pitchFamily="34" charset="0"/>
              </a:rPr>
              <a:t> 112 merkezi tarafından sorulan sorulara net bir şekilde cevap vermeliyiz.</a:t>
            </a:r>
          </a:p>
          <a:p>
            <a:r>
              <a:rPr lang="tr-TR" sz="1900" dirty="0">
                <a:latin typeface="Arial Rounded MT Bold" panose="020F0704030504030204" pitchFamily="34" charset="0"/>
              </a:rPr>
              <a:t> Kesin yer ve adres bilgisi vermeliyiz. Olayın olduğu yere yakın bir caddenin veya çok bilinen bir yerin adını paylaşmakta fayda olacaktır.</a:t>
            </a:r>
          </a:p>
          <a:p>
            <a:r>
              <a:rPr lang="tr-TR" sz="1900" dirty="0">
                <a:latin typeface="Arial Rounded MT Bold" panose="020F0704030504030204" pitchFamily="34" charset="0"/>
              </a:rPr>
              <a:t> Kim olduğumuzu ve hangi numaradan aradığımızı bildirmeliyiz.</a:t>
            </a:r>
          </a:p>
          <a:p>
            <a:r>
              <a:rPr lang="tr-TR" sz="1900" dirty="0">
                <a:latin typeface="Arial Rounded MT Bold" panose="020F0704030504030204" pitchFamily="34" charset="0"/>
              </a:rPr>
              <a:t>112 hattında bizden bilgi alan kişi gerekli olan bütün bilgileri aldığını söylemeden telefonu kapatmamalıyız.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BE006FF-AAD1-4695-B1B8-4F6DDAC16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536" y="1092200"/>
            <a:ext cx="2967864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54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579120" y="873760"/>
            <a:ext cx="6837680" cy="48657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tr-TR" sz="2400" dirty="0">
              <a:latin typeface="Arial Rounded MT Bold" panose="020F0704030504030204" pitchFamily="34" charset="0"/>
            </a:endParaRPr>
          </a:p>
          <a:p>
            <a:pPr marL="45720" indent="0" algn="ctr">
              <a:buNone/>
            </a:pPr>
            <a:endParaRPr lang="tr-TR" sz="2400" dirty="0">
              <a:latin typeface="Arial Rounded MT Bold" panose="020F0704030504030204" pitchFamily="34" charset="0"/>
            </a:endParaRPr>
          </a:p>
          <a:p>
            <a:pPr marL="45720" indent="0" algn="ctr">
              <a:buNone/>
            </a:pPr>
            <a:endParaRPr lang="tr-TR" sz="2400" dirty="0">
              <a:latin typeface="Arial Rounded MT Bold" panose="020F0704030504030204" pitchFamily="34" charset="0"/>
            </a:endParaRPr>
          </a:p>
          <a:p>
            <a:pPr marL="45720" indent="0" algn="ctr">
              <a:buNone/>
            </a:pPr>
            <a:r>
              <a:rPr lang="tr-TR" sz="2400" dirty="0">
                <a:latin typeface="Arial Rounded MT Bold" panose="020F0704030504030204" pitchFamily="34" charset="0"/>
              </a:rPr>
              <a:t>112 Acil sağlık hizmetlerinden faydalanırken dikkat etmemiz gereken en önemli nokta, ambulansı ve acil sağlık hattını hastalık halleri dışında meşgul etmemektir.</a:t>
            </a:r>
          </a:p>
          <a:p>
            <a:pPr marL="45720" indent="0" algn="ctr">
              <a:buNone/>
            </a:pPr>
            <a:r>
              <a:rPr lang="tr-TR" sz="2400" dirty="0">
                <a:latin typeface="Arial Rounded MT Bold" panose="020F0704030504030204" pitchFamily="34" charset="0"/>
              </a:rPr>
              <a:t>Gereksiz meşgul edilmesi nedeniyle sağlık yardımına ihtiyacı olan hasta ve yaralılara ulaşmakta geç kalınabilir!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944E07CC-E2DA-4B9A-A2EF-EB58E83D7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160" y="538480"/>
            <a:ext cx="4267200" cy="608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59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526</Words>
  <Application>Microsoft Office PowerPoint</Application>
  <PresentationFormat>Geniş ekran</PresentationFormat>
  <Paragraphs>79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17</vt:i4>
      </vt:variant>
    </vt:vector>
  </HeadingPairs>
  <TitlesOfParts>
    <vt:vector size="26" baseType="lpstr">
      <vt:lpstr>Arial</vt:lpstr>
      <vt:lpstr>Arial Rounded MT Bold</vt:lpstr>
      <vt:lpstr>Calibri</vt:lpstr>
      <vt:lpstr>Calibri Light</vt:lpstr>
      <vt:lpstr>Comic Sans MS</vt:lpstr>
      <vt:lpstr>Times New Roman</vt:lpstr>
      <vt:lpstr>Wingdings</vt:lpstr>
      <vt:lpstr>Office Teması</vt:lpstr>
      <vt:lpstr>1_Office Teması</vt:lpstr>
      <vt:lpstr>SAĞLIK OKURYAZARLIĞI ve TEMEL SAĞLIK BECERİLERİ</vt:lpstr>
      <vt:lpstr>Sağlık okuryazarlığı nedir?</vt:lpstr>
      <vt:lpstr>AKLIMIZDAKİ SORULAR???</vt:lpstr>
      <vt:lpstr>Soru: Acil durumlarda ne yapmalıyız? </vt:lpstr>
      <vt:lpstr>ACİL DURUM TELEFON NUMARALARI</vt:lpstr>
      <vt:lpstr>112 ACİL SAĞLIK HİZMETLERİ</vt:lpstr>
      <vt:lpstr>112 acil servisi aramayı gerektirecek bazı durumlar;</vt:lpstr>
      <vt:lpstr>112 ARARKEN NELERE DİKKAT ETMELİYİZ?</vt:lpstr>
      <vt:lpstr>PowerPoint Sunusu</vt:lpstr>
      <vt:lpstr>UNUTMAYIN!</vt:lpstr>
      <vt:lpstr>PowerPoint Sunusu</vt:lpstr>
      <vt:lpstr>Soru: Hasta olduğumuzda ne yapmalıyız? </vt:lpstr>
      <vt:lpstr>PowerPoint Sunusu</vt:lpstr>
      <vt:lpstr>Soru: Sağlığımızı korumak için yapmamız gerekenler nelerdir? </vt:lpstr>
      <vt:lpstr>Sağlığımızı korumak için;</vt:lpstr>
      <vt:lpstr>Soru: İhtiyacımız olan sağlık bilgilerine nerelerden ulaşabiliriz? </vt:lpstr>
      <vt:lpstr>TEŞEKKÜR EDERİM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SAĞLIK OKURYAZARLIĞI ve TEMEL BECERİLER</dc:title>
  <dc:creator>METIN TEKIN</dc:creator>
  <cp:lastModifiedBy>EDANUR  KÖYCEĞİZ</cp:lastModifiedBy>
  <cp:revision>46</cp:revision>
  <dcterms:created xsi:type="dcterms:W3CDTF">2021-10-07T11:54:16Z</dcterms:created>
  <dcterms:modified xsi:type="dcterms:W3CDTF">2021-10-08T09:07:29Z</dcterms:modified>
</cp:coreProperties>
</file>